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2"/>
  </p:sldMasterIdLst>
  <p:notesMasterIdLst>
    <p:notesMasterId r:id="rId15"/>
  </p:notesMasterIdLst>
  <p:handoutMasterIdLst>
    <p:handoutMasterId r:id="rId16"/>
  </p:handoutMasterIdLst>
  <p:sldIdLst>
    <p:sldId id="256" r:id="rId3"/>
    <p:sldId id="268" r:id="rId4"/>
    <p:sldId id="258" r:id="rId5"/>
    <p:sldId id="285" r:id="rId6"/>
    <p:sldId id="278" r:id="rId7"/>
    <p:sldId id="279" r:id="rId8"/>
    <p:sldId id="286" r:id="rId9"/>
    <p:sldId id="280" r:id="rId10"/>
    <p:sldId id="287" r:id="rId11"/>
    <p:sldId id="283" r:id="rId12"/>
    <p:sldId id="288" r:id="rId13"/>
    <p:sldId id="284" r:id="rId14"/>
  </p:sldIdLst>
  <p:sldSz cx="9144000" cy="5143500" type="screen16x9"/>
  <p:notesSz cx="6858000" cy="9144000"/>
  <p:custDataLst>
    <p:tags r:id="rId17"/>
  </p:custDataLst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ony Anto" initials="SA" lastIdx="4" clrIdx="0"/>
  <p:cmAuthor id="2" name="Sudarsun Mohan" initials="SM" lastIdx="3" clrIdx="1">
    <p:extLst>
      <p:ext uri="{19B8F6BF-5375-455C-9EA6-DF929625EA0E}">
        <p15:presenceInfo xmlns:p15="http://schemas.microsoft.com/office/powerpoint/2012/main" userId="Sudarsun Moh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50"/>
    <a:srgbClr val="EE2737"/>
    <a:srgbClr val="000000"/>
    <a:srgbClr val="FF7F00"/>
    <a:srgbClr val="309DB5"/>
    <a:srgbClr val="33FF00"/>
    <a:srgbClr val="FFA300"/>
    <a:srgbClr val="FDDA24"/>
    <a:srgbClr val="00AB8E"/>
    <a:srgbClr val="B425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27" autoAdjust="0"/>
    <p:restoredTop sz="96405" autoAdjust="0"/>
  </p:normalViewPr>
  <p:slideViewPr>
    <p:cSldViewPr snapToGrid="0" snapToObjects="1" showGuides="1">
      <p:cViewPr varScale="1">
        <p:scale>
          <a:sx n="109" d="100"/>
          <a:sy n="109" d="100"/>
        </p:scale>
        <p:origin x="677" y="9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106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commentAuthors" Target="commentAuthors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gs" Target="tags/tag1.xml"/><Relationship Id="rId2" Type="http://schemas.openxmlformats.org/officeDocument/2006/relationships/slideMaster" Target="slideMasters/slideMaster1.xml"/><Relationship Id="rId16" Type="http://schemas.openxmlformats.org/officeDocument/2006/relationships/handoutMaster" Target="handoutMasters/handout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180B8B-A43C-4501-A8F8-B4C33AB27A87}" type="datetimeFigureOut">
              <a:rPr lang="fr-FR" smtClean="0"/>
              <a:t>19/03/2024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EEC62A-4C26-488A-BEDC-E10BF4CFC8D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41265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AFD25B-F017-4933-BBC0-A4D25F26A4BD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550B1E-F010-4695-B8B2-0B3C301462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929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e de titre - Gro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360319" y="968188"/>
            <a:ext cx="4918023" cy="1304365"/>
          </a:xfrm>
        </p:spPr>
        <p:txBody>
          <a:bodyPr anchor="t"/>
          <a:lstStyle>
            <a:lvl1pPr marL="112713" indent="0" algn="l">
              <a:defRPr sz="2600">
                <a:solidFill>
                  <a:schemeClr val="tx1"/>
                </a:solidFill>
              </a:defRPr>
            </a:lvl1pPr>
          </a:lstStyle>
          <a:p>
            <a:r>
              <a:rPr lang="fr-FR" noProof="0" dirty="0"/>
              <a:t>Cliquez et</a:t>
            </a:r>
            <a:br>
              <a:rPr lang="fr-FR" noProof="0" dirty="0"/>
            </a:br>
            <a:r>
              <a:rPr lang="fr-FR" noProof="0" dirty="0"/>
              <a:t>modifiez le titre</a:t>
            </a:r>
          </a:p>
        </p:txBody>
      </p:sp>
      <p:sp>
        <p:nvSpPr>
          <p:cNvPr id="32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302049" y="3134826"/>
            <a:ext cx="4918023" cy="430887"/>
          </a:xfrm>
        </p:spPr>
        <p:txBody>
          <a:bodyPr anchor="t" anchorCtr="0">
            <a:spAutoFit/>
          </a:bodyPr>
          <a:lstStyle>
            <a:lvl1pPr marL="11271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 cap="none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noProof="0" dirty="0"/>
              <a:t>Cliquez pour modifier le style</a:t>
            </a:r>
            <a:br>
              <a:rPr lang="fr-FR" noProof="0" dirty="0"/>
            </a:br>
            <a:r>
              <a:rPr lang="fr-FR" noProof="0" dirty="0"/>
              <a:t>des sous-titres du masque</a:t>
            </a:r>
          </a:p>
        </p:txBody>
      </p:sp>
      <p:sp>
        <p:nvSpPr>
          <p:cNvPr id="13" name="Demi-cadre 12"/>
          <p:cNvSpPr/>
          <p:nvPr userDrawn="1"/>
        </p:nvSpPr>
        <p:spPr bwMode="auto">
          <a:xfrm>
            <a:off x="302049" y="915089"/>
            <a:ext cx="386164" cy="393963"/>
          </a:xfrm>
          <a:prstGeom prst="halfFrame">
            <a:avLst>
              <a:gd name="adj1" fmla="val 12269"/>
              <a:gd name="adj2" fmla="val 13535"/>
            </a:avLst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fr-FR" noProof="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E5B7583-99ED-4668-A09D-F886C5E8C3B2}"/>
              </a:ext>
            </a:extLst>
          </p:cNvPr>
          <p:cNvSpPr/>
          <p:nvPr userDrawn="1"/>
        </p:nvSpPr>
        <p:spPr bwMode="auto">
          <a:xfrm>
            <a:off x="0" y="0"/>
            <a:ext cx="181856" cy="565200"/>
          </a:xfrm>
          <a:prstGeom prst="rect">
            <a:avLst/>
          </a:prstGeom>
          <a:solidFill>
            <a:schemeClr val="bg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400" b="0" i="0" u="none" strike="noStrike" cap="none" normalizeH="0" baseline="0" noProof="0" dirty="0">
              <a:ln>
                <a:noFill/>
              </a:ln>
              <a:solidFill>
                <a:srgbClr val="323265"/>
              </a:solidFill>
              <a:effectLst/>
              <a:latin typeface="Arial" charset="0"/>
              <a:cs typeface="Arial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EB75F1B-BE39-4838-A462-1AE764CEC2E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79" y="31855"/>
            <a:ext cx="1188047" cy="5333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01798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1"/>
          <p:cNvSpPr>
            <a:spLocks noGrp="1"/>
          </p:cNvSpPr>
          <p:nvPr>
            <p:ph type="title" hasCustomPrompt="1"/>
          </p:nvPr>
        </p:nvSpPr>
        <p:spPr>
          <a:xfrm>
            <a:off x="266765" y="1"/>
            <a:ext cx="8674683" cy="561836"/>
          </a:xfrm>
        </p:spPr>
        <p:txBody>
          <a:bodyPr/>
          <a:lstStyle/>
          <a:p>
            <a:r>
              <a:rPr lang="fr-FR" noProof="0" dirty="0"/>
              <a:t>Cliquez et modifiez le titre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63792" y="666750"/>
            <a:ext cx="8677656" cy="3848101"/>
          </a:xfrm>
        </p:spPr>
        <p:txBody>
          <a:bodyPr/>
          <a:lstStyle/>
          <a:p>
            <a:pPr lvl="0"/>
            <a:r>
              <a:rPr lang="fr-FR" noProof="0" dirty="0"/>
              <a:t>Cliquez pour modifier les styles du texte du masque</a:t>
            </a:r>
          </a:p>
          <a:p>
            <a:pPr lvl="1"/>
            <a:r>
              <a:rPr lang="fr-FR" noProof="0" dirty="0"/>
              <a:t>Deuxième niveau</a:t>
            </a:r>
          </a:p>
          <a:p>
            <a:pPr lvl="2"/>
            <a:r>
              <a:rPr lang="fr-FR" noProof="0" dirty="0"/>
              <a:t>Troisième niveau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240AA4-C715-41F4-BE6F-C3AFFF4BD6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0999" y="4584062"/>
            <a:ext cx="1077553" cy="4837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76999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.8_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marL="0" marR="0" indent="0" algn="l" defTabSz="3429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</a:lstStyle>
          <a:p>
            <a:r>
              <a:rPr lang="fr-FR" noProof="0" dirty="0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457200" y="666751"/>
            <a:ext cx="4038600" cy="3848100"/>
          </a:xfrm>
        </p:spPr>
        <p:txBody>
          <a:bodyPr/>
          <a:lstStyle>
            <a:lvl1pPr>
              <a:defRPr sz="1600">
                <a:solidFill>
                  <a:schemeClr val="bg2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900"/>
            </a:lvl4pPr>
            <a:lvl5pPr>
              <a:defRPr sz="9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fr-FR" noProof="0" dirty="0"/>
              <a:t>Cliquez pour modifier les styles du texte du masque</a:t>
            </a:r>
          </a:p>
          <a:p>
            <a:pPr lvl="1"/>
            <a:r>
              <a:rPr lang="fr-FR" noProof="0" dirty="0"/>
              <a:t>Deuxième niveau</a:t>
            </a:r>
          </a:p>
          <a:p>
            <a:pPr lvl="2"/>
            <a:r>
              <a:rPr lang="fr-FR" noProof="0" dirty="0"/>
              <a:t>Troisième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4648200" y="666751"/>
            <a:ext cx="4038600" cy="3848100"/>
          </a:xfrm>
        </p:spPr>
        <p:txBody>
          <a:bodyPr/>
          <a:lstStyle>
            <a:lvl1pPr>
              <a:defRPr sz="1600">
                <a:solidFill>
                  <a:schemeClr val="bg2"/>
                </a:solidFill>
              </a:defRPr>
            </a:lvl1pPr>
            <a:lvl2pPr>
              <a:defRPr sz="1400"/>
            </a:lvl2pPr>
            <a:lvl3pPr>
              <a:defRPr sz="1200"/>
            </a:lvl3pPr>
            <a:lvl4pPr>
              <a:defRPr sz="900"/>
            </a:lvl4pPr>
            <a:lvl5pPr>
              <a:defRPr sz="9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fr-FR" noProof="0" dirty="0"/>
              <a:t>Cliquez pour modifier les styles du texte du masque</a:t>
            </a:r>
          </a:p>
          <a:p>
            <a:pPr lvl="1"/>
            <a:r>
              <a:rPr lang="fr-FR" noProof="0" dirty="0"/>
              <a:t>Deuxième niveau</a:t>
            </a:r>
          </a:p>
          <a:p>
            <a:pPr lvl="2"/>
            <a:r>
              <a:rPr lang="fr-FR" noProof="0" dirty="0"/>
              <a:t>Troisième niveau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65A46F-627C-48A0-9027-F7AD9CD903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0999" y="4584062"/>
            <a:ext cx="1077553" cy="4837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74916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e de titre - Gro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>
            <a:extLst>
              <a:ext uri="{FF2B5EF4-FFF2-40B4-BE49-F238E27FC236}">
                <a16:creationId xmlns:a16="http://schemas.microsoft.com/office/drawing/2014/main" id="{65B42708-966C-469B-A3B0-30D56CF98AD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2049" y="1483659"/>
            <a:ext cx="4918023" cy="1304365"/>
          </a:xfrm>
        </p:spPr>
        <p:txBody>
          <a:bodyPr anchor="t"/>
          <a:lstStyle>
            <a:lvl1pPr marL="112713" indent="0" algn="l">
              <a:defRPr sz="2600">
                <a:solidFill>
                  <a:schemeClr val="tx1"/>
                </a:solidFill>
              </a:defRPr>
            </a:lvl1pPr>
          </a:lstStyle>
          <a:p>
            <a:r>
              <a:rPr lang="fr-FR" noProof="0" dirty="0"/>
              <a:t>Cliquez et</a:t>
            </a:r>
            <a:br>
              <a:rPr lang="fr-FR" noProof="0" dirty="0"/>
            </a:br>
            <a:r>
              <a:rPr lang="fr-FR" noProof="0" dirty="0"/>
              <a:t>modifiez le titre</a:t>
            </a:r>
          </a:p>
        </p:txBody>
      </p:sp>
      <p:sp>
        <p:nvSpPr>
          <p:cNvPr id="17" name="Sous-titre 2">
            <a:extLst>
              <a:ext uri="{FF2B5EF4-FFF2-40B4-BE49-F238E27FC236}">
                <a16:creationId xmlns:a16="http://schemas.microsoft.com/office/drawing/2014/main" id="{D3D37F48-6927-482A-B0DD-5F53BFB0914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2049" y="3134826"/>
            <a:ext cx="4918023" cy="430887"/>
          </a:xfrm>
        </p:spPr>
        <p:txBody>
          <a:bodyPr anchor="t" anchorCtr="0">
            <a:spAutoFit/>
          </a:bodyPr>
          <a:lstStyle>
            <a:lvl1pPr marL="11271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1" cap="none" baseline="0">
                <a:solidFill>
                  <a:schemeClr val="bg2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noProof="0" dirty="0"/>
              <a:t>Cliquez pour modifier le style</a:t>
            </a:r>
            <a:br>
              <a:rPr lang="fr-FR" noProof="0" dirty="0"/>
            </a:br>
            <a:r>
              <a:rPr lang="fr-FR" noProof="0" dirty="0"/>
              <a:t>des sous-titres du masque</a:t>
            </a:r>
          </a:p>
        </p:txBody>
      </p:sp>
      <p:sp>
        <p:nvSpPr>
          <p:cNvPr id="18" name="Demi-cadre 12">
            <a:extLst>
              <a:ext uri="{FF2B5EF4-FFF2-40B4-BE49-F238E27FC236}">
                <a16:creationId xmlns:a16="http://schemas.microsoft.com/office/drawing/2014/main" id="{4F40AA4D-869F-4C5E-BB1A-1393828EDEEB}"/>
              </a:ext>
            </a:extLst>
          </p:cNvPr>
          <p:cNvSpPr/>
          <p:nvPr userDrawn="1"/>
        </p:nvSpPr>
        <p:spPr bwMode="auto">
          <a:xfrm>
            <a:off x="302049" y="1448486"/>
            <a:ext cx="386164" cy="393963"/>
          </a:xfrm>
          <a:prstGeom prst="halfFrame">
            <a:avLst>
              <a:gd name="adj1" fmla="val 12269"/>
              <a:gd name="adj2" fmla="val 13535"/>
            </a:avLst>
          </a:pr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fr-FR" noProof="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6343929-C52F-4FC9-B8C2-AD7C1DFE6510}"/>
              </a:ext>
            </a:extLst>
          </p:cNvPr>
          <p:cNvSpPr/>
          <p:nvPr userDrawn="1"/>
        </p:nvSpPr>
        <p:spPr bwMode="auto">
          <a:xfrm>
            <a:off x="0" y="0"/>
            <a:ext cx="181856" cy="565200"/>
          </a:xfrm>
          <a:prstGeom prst="rect">
            <a:avLst/>
          </a:prstGeom>
          <a:solidFill>
            <a:schemeClr val="bg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400" b="0" i="0" u="none" strike="noStrike" cap="none" normalizeH="0" baseline="0" noProof="0" dirty="0">
              <a:ln>
                <a:noFill/>
              </a:ln>
              <a:solidFill>
                <a:srgbClr val="323265"/>
              </a:solidFill>
              <a:effectLst/>
              <a:latin typeface="Arial" charset="0"/>
              <a:cs typeface="Arial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3B730E6-F86B-4915-BA9A-C345AC32AE3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79" y="31855"/>
            <a:ext cx="1188047" cy="5333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70789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C497FD-DCE5-4A59-AE1A-CA986DF8A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0F33346-6951-4603-9951-14FF5FDF55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81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 bwMode="auto">
          <a:xfrm>
            <a:off x="0" y="0"/>
            <a:ext cx="181856" cy="565200"/>
          </a:xfrm>
          <a:prstGeom prst="rect">
            <a:avLst/>
          </a:prstGeom>
          <a:solidFill>
            <a:schemeClr val="bg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sz="1400" b="0" i="0" u="none" strike="noStrike" cap="none" normalizeH="0" baseline="0" noProof="0" dirty="0">
              <a:ln>
                <a:noFill/>
              </a:ln>
              <a:solidFill>
                <a:srgbClr val="323265"/>
              </a:solidFill>
              <a:effectLst/>
              <a:latin typeface="Arial" charset="0"/>
              <a:cs typeface="Arial" charset="0"/>
            </a:endParaRPr>
          </a:p>
        </p:txBody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266765" y="1"/>
            <a:ext cx="8674683" cy="56183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fr-FR" noProof="0" dirty="0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63792" y="666750"/>
            <a:ext cx="8677656" cy="38481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 noProof="0" dirty="0"/>
              <a:t>Cliquez pour modifier les styles du texte du masque</a:t>
            </a:r>
          </a:p>
          <a:p>
            <a:pPr lvl="1"/>
            <a:r>
              <a:rPr lang="fr-FR" noProof="0" dirty="0"/>
              <a:t>Deuxième niveau</a:t>
            </a:r>
          </a:p>
          <a:p>
            <a:pPr lvl="2"/>
            <a:r>
              <a:rPr lang="fr-FR" noProof="0" dirty="0"/>
              <a:t>Troisième niveau</a:t>
            </a:r>
          </a:p>
        </p:txBody>
      </p:sp>
      <p:sp>
        <p:nvSpPr>
          <p:cNvPr id="21" name="Espace réservé du numéro de diapositive 5"/>
          <p:cNvSpPr txBox="1">
            <a:spLocks/>
          </p:cNvSpPr>
          <p:nvPr/>
        </p:nvSpPr>
        <p:spPr>
          <a:xfrm>
            <a:off x="133237" y="4802828"/>
            <a:ext cx="786206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fr-FR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44350D62-B6BB-E847-B7AB-6B0C5C66D2F8}" type="slidenum">
              <a:rPr lang="fr-FR" sz="900" noProof="0" smtClean="0">
                <a:solidFill>
                  <a:srgbClr val="333366"/>
                </a:solidFill>
              </a:rPr>
              <a:pPr algn="l"/>
              <a:t>‹#›</a:t>
            </a:fld>
            <a:endParaRPr lang="fr-FR" sz="900" noProof="0" dirty="0">
              <a:solidFill>
                <a:srgbClr val="333366"/>
              </a:solidFill>
            </a:endParaRPr>
          </a:p>
        </p:txBody>
      </p:sp>
      <p:cxnSp>
        <p:nvCxnSpPr>
          <p:cNvPr id="13" name="Straight Connector 3"/>
          <p:cNvCxnSpPr/>
          <p:nvPr/>
        </p:nvCxnSpPr>
        <p:spPr bwMode="auto">
          <a:xfrm>
            <a:off x="-4456" y="563413"/>
            <a:ext cx="9148456" cy="0"/>
          </a:xfrm>
          <a:prstGeom prst="line">
            <a:avLst/>
          </a:prstGeom>
          <a:noFill/>
          <a:ln w="95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7300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0" name="Freeform 22"/>
          <p:cNvSpPr>
            <a:spLocks/>
          </p:cNvSpPr>
          <p:nvPr userDrawn="1"/>
        </p:nvSpPr>
        <p:spPr bwMode="auto">
          <a:xfrm rot="10800000" flipH="1">
            <a:off x="159697" y="4842573"/>
            <a:ext cx="208368" cy="218336"/>
          </a:xfrm>
          <a:custGeom>
            <a:avLst/>
            <a:gdLst>
              <a:gd name="T0" fmla="*/ 39 w 412"/>
              <a:gd name="T1" fmla="*/ 411 h 411"/>
              <a:gd name="T2" fmla="*/ 0 w 412"/>
              <a:gd name="T3" fmla="*/ 411 h 411"/>
              <a:gd name="T4" fmla="*/ 0 w 412"/>
              <a:gd name="T5" fmla="*/ 0 h 411"/>
              <a:gd name="T6" fmla="*/ 412 w 412"/>
              <a:gd name="T7" fmla="*/ 0 h 411"/>
              <a:gd name="T8" fmla="*/ 412 w 412"/>
              <a:gd name="T9" fmla="*/ 39 h 411"/>
              <a:gd name="T10" fmla="*/ 39 w 412"/>
              <a:gd name="T11" fmla="*/ 39 h 411"/>
              <a:gd name="T12" fmla="*/ 39 w 412"/>
              <a:gd name="T13" fmla="*/ 411 h 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2" h="411">
                <a:moveTo>
                  <a:pt x="39" y="411"/>
                </a:moveTo>
                <a:lnTo>
                  <a:pt x="0" y="411"/>
                </a:lnTo>
                <a:lnTo>
                  <a:pt x="0" y="0"/>
                </a:lnTo>
                <a:lnTo>
                  <a:pt x="412" y="0"/>
                </a:lnTo>
                <a:lnTo>
                  <a:pt x="412" y="39"/>
                </a:lnTo>
                <a:lnTo>
                  <a:pt x="39" y="39"/>
                </a:lnTo>
                <a:lnTo>
                  <a:pt x="39" y="41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1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DEBE566-5F6E-4E09-9590-E42AD5A7FC45}"/>
              </a:ext>
            </a:extLst>
          </p:cNvPr>
          <p:cNvCxnSpPr/>
          <p:nvPr userDrawn="1"/>
        </p:nvCxnSpPr>
        <p:spPr>
          <a:xfrm>
            <a:off x="65448" y="4542686"/>
            <a:ext cx="9013104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4824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51" r:id="rId2"/>
    <p:sldLayoutId id="2147483652" r:id="rId3"/>
    <p:sldLayoutId id="2147483752" r:id="rId4"/>
    <p:sldLayoutId id="2147483753" r:id="rId5"/>
  </p:sldLayoutIdLst>
  <p:txStyles>
    <p:titleStyle>
      <a:lvl1pPr algn="l" defTabSz="342900" rtl="0" eaLnBrk="1" latinLnBrk="0" hangingPunct="1">
        <a:lnSpc>
          <a:spcPct val="90000"/>
        </a:lnSpc>
        <a:spcBef>
          <a:spcPct val="0"/>
        </a:spcBef>
        <a:buNone/>
        <a:defRPr sz="2000" b="1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8275" indent="-168275" algn="l" defTabSz="342900" rtl="0" eaLnBrk="1" latinLnBrk="0" hangingPunct="1">
        <a:lnSpc>
          <a:spcPct val="100000"/>
        </a:lnSpc>
        <a:spcBef>
          <a:spcPts val="450"/>
        </a:spcBef>
        <a:spcAft>
          <a:spcPts val="525"/>
        </a:spcAft>
        <a:buClr>
          <a:schemeClr val="bg2"/>
        </a:buClr>
        <a:buSzPct val="90000"/>
        <a:buFont typeface="Century Gothic" panose="020B0502020202020204" pitchFamily="34" charset="0"/>
        <a:buChar char="▌"/>
        <a:tabLst>
          <a:tab pos="739379" algn="l"/>
        </a:tabLst>
        <a:defRPr lang="fr-FR" sz="1800" b="1" kern="1200" dirty="0" smtClean="0">
          <a:solidFill>
            <a:schemeClr val="bg2"/>
          </a:solidFill>
          <a:latin typeface="+mn-lt"/>
          <a:ea typeface="+mn-ea"/>
          <a:cs typeface="+mn-cs"/>
        </a:defRPr>
      </a:lvl1pPr>
      <a:lvl2pPr marL="344488" indent="-176213" algn="l" defTabSz="342900" rtl="0" eaLnBrk="1" latinLnBrk="0" hangingPunct="1">
        <a:spcBef>
          <a:spcPts val="225"/>
        </a:spcBef>
        <a:spcAft>
          <a:spcPts val="450"/>
        </a:spcAft>
        <a:buSzPct val="100000"/>
        <a:buFontTx/>
        <a:buBlip>
          <a:blip r:embed="rId7"/>
        </a:buBlip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12713" algn="l" defTabSz="342900" rtl="0" eaLnBrk="1" latinLnBrk="0" hangingPunct="1">
        <a:spcBef>
          <a:spcPts val="0"/>
        </a:spcBef>
        <a:spcAft>
          <a:spcPts val="150"/>
        </a:spcAft>
        <a:buSzPct val="100000"/>
        <a:buFont typeface="Lucida Grande"/>
        <a:buChar char="-"/>
        <a:tabLst/>
        <a:defRPr sz="1500" kern="1200">
          <a:solidFill>
            <a:schemeClr val="accent4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168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orient="horz" pos="2916" userDrawn="1">
          <p15:clr>
            <a:srgbClr val="F26B43"/>
          </p15:clr>
        </p15:guide>
        <p15:guide id="5" orient="horz" pos="2844" userDrawn="1">
          <p15:clr>
            <a:srgbClr val="F26B43"/>
          </p15:clr>
        </p15:guide>
        <p15:guide id="6" orient="horz" pos="348" userDrawn="1">
          <p15:clr>
            <a:srgbClr val="F26B43"/>
          </p15:clr>
        </p15:guide>
        <p15:guide id="7" orient="horz" pos="4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hyperlink" Target="https://chat.openai.com/" TargetMode="External"/><Relationship Id="rId7" Type="http://schemas.openxmlformats.org/officeDocument/2006/relationships/hyperlink" Target="https://www.nvidia.com/fr-fr/geforce/technologies/dlss/" TargetMode="External"/><Relationship Id="rId2" Type="http://schemas.openxmlformats.org/officeDocument/2006/relationships/hyperlink" Target="https://www.google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r.wikipedia.org/wiki/Ray_tracing#:~:text=en%20temps%20r%C3%A9el.-,Le%20d%C3%A9but%20de%20l'utilisation%20du%20ray%20tracing,que%20DreamWorks%20ou%20encore%20Pixar" TargetMode="External"/><Relationship Id="rId5" Type="http://schemas.openxmlformats.org/officeDocument/2006/relationships/hyperlink" Target="https://www.tomsguide.fr/dlss-voici-tout-ce-que-vous-devez-savoir-sur-la-technologie-de-nvidia/" TargetMode="External"/><Relationship Id="rId4" Type="http://schemas.openxmlformats.org/officeDocument/2006/relationships/hyperlink" Target="https://leclaireur.fnac.com/article/235036-cest-quoi-le-ray-tracing-et-pourquoi-ca-affole-lindustrie-du-jeu-video/" TargetMode="External"/><Relationship Id="rId9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360319" y="968188"/>
            <a:ext cx="5350016" cy="1304365"/>
          </a:xfrm>
        </p:spPr>
        <p:txBody>
          <a:bodyPr/>
          <a:lstStyle/>
          <a:p>
            <a:r>
              <a:rPr lang="fr-FR" dirty="0"/>
              <a:t>Veille Technologique: Le Ray Tracing et le DLSS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302049" y="3106836"/>
            <a:ext cx="4918023" cy="1107996"/>
          </a:xfrm>
        </p:spPr>
        <p:txBody>
          <a:bodyPr/>
          <a:lstStyle/>
          <a:p>
            <a:r>
              <a:rPr lang="fr-FR" sz="2400" dirty="0"/>
              <a:t>Eliot </a:t>
            </a:r>
            <a:r>
              <a:rPr lang="fr-FR" sz="2400" dirty="0" err="1"/>
              <a:t>Barrabes</a:t>
            </a:r>
            <a:endParaRPr lang="fr-FR" sz="2400" dirty="0"/>
          </a:p>
          <a:p>
            <a:r>
              <a:rPr lang="fr-FR" sz="2400" dirty="0"/>
              <a:t>BTS SIO B</a:t>
            </a:r>
          </a:p>
          <a:p>
            <a:r>
              <a:rPr lang="fr-FR" sz="2400" dirty="0"/>
              <a:t>19/03/2024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612C2E5-8B4F-4855-BBCE-E82BDF35E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6061" y="660509"/>
            <a:ext cx="3348690" cy="1749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eForce RTX Ready To Ship Systems | ORIGIN PC">
            <a:extLst>
              <a:ext uri="{FF2B5EF4-FFF2-40B4-BE49-F238E27FC236}">
                <a16:creationId xmlns:a16="http://schemas.microsoft.com/office/drawing/2014/main" id="{F1A7FBC8-2B8E-433D-B7C5-8359E71810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3" t="9466" r="6632" b="13630"/>
          <a:stretch/>
        </p:blipFill>
        <p:spPr bwMode="auto">
          <a:xfrm>
            <a:off x="5117633" y="2366908"/>
            <a:ext cx="3924234" cy="1479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9889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CE46B4-2C39-4641-97F9-7FB62E99F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Exemples de Situation avec et sans le DLSS</a:t>
            </a:r>
          </a:p>
        </p:txBody>
      </p:sp>
      <p:pic>
        <p:nvPicPr>
          <p:cNvPr id="1026" name="Picture 2" descr="GRIT | 4K NVIDIA DLSS Comparison - YouTube">
            <a:extLst>
              <a:ext uri="{FF2B5EF4-FFF2-40B4-BE49-F238E27FC236}">
                <a16:creationId xmlns:a16="http://schemas.microsoft.com/office/drawing/2014/main" id="{C4E9B4BB-31C2-483E-995A-A0ED722BFF8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836" y="666750"/>
            <a:ext cx="6841066" cy="384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3597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CE46B4-2C39-4641-97F9-7FB62E99F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Avantages et inconvénients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47B624C-A39F-43B7-959D-F14F550C19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505" y="592576"/>
            <a:ext cx="8767943" cy="3922275"/>
          </a:xfrm>
        </p:spPr>
        <p:txBody>
          <a:bodyPr>
            <a:normAutofit/>
          </a:bodyPr>
          <a:lstStyle/>
          <a:p>
            <a:pPr marL="168275" lvl="1" indent="0">
              <a:buNone/>
            </a:pPr>
            <a:r>
              <a:rPr lang="fr-FR" dirty="0"/>
              <a:t> </a:t>
            </a:r>
          </a:p>
        </p:txBody>
      </p:sp>
      <p:pic>
        <p:nvPicPr>
          <p:cNvPr id="5122" name="Picture 2" descr="Avantages et inconvénients - Icônes fichiers et dossiers gratuites">
            <a:extLst>
              <a:ext uri="{FF2B5EF4-FFF2-40B4-BE49-F238E27FC236}">
                <a16:creationId xmlns:a16="http://schemas.microsoft.com/office/drawing/2014/main" id="{E604675B-FA8F-4CD7-A5F1-80475723D1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8100" y="36073"/>
            <a:ext cx="489691" cy="48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3AC5B915-6AE6-408E-9316-A59A4DFD66FB}"/>
              </a:ext>
            </a:extLst>
          </p:cNvPr>
          <p:cNvCxnSpPr>
            <a:cxnSpLocks/>
            <a:stCxn id="3" idx="0"/>
            <a:endCxn id="3" idx="2"/>
          </p:cNvCxnSpPr>
          <p:nvPr/>
        </p:nvCxnSpPr>
        <p:spPr>
          <a:xfrm>
            <a:off x="4557477" y="592576"/>
            <a:ext cx="0" cy="3922275"/>
          </a:xfrm>
          <a:prstGeom prst="line">
            <a:avLst/>
          </a:prstGeom>
          <a:ln w="9525" cmpd="sng">
            <a:solidFill>
              <a:schemeClr val="bg2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0BFBB0FD-F6C6-4E95-879B-F18343E3168A}"/>
              </a:ext>
            </a:extLst>
          </p:cNvPr>
          <p:cNvCxnSpPr>
            <a:cxnSpLocks/>
            <a:stCxn id="3" idx="1"/>
            <a:endCxn id="3" idx="3"/>
          </p:cNvCxnSpPr>
          <p:nvPr/>
        </p:nvCxnSpPr>
        <p:spPr>
          <a:xfrm>
            <a:off x="173505" y="2553714"/>
            <a:ext cx="8767943" cy="0"/>
          </a:xfrm>
          <a:prstGeom prst="line">
            <a:avLst/>
          </a:prstGeom>
          <a:ln w="9525" cmpd="sng">
            <a:solidFill>
              <a:schemeClr val="bg2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7CFDD187-A648-4F57-9374-BB19434EF779}"/>
              </a:ext>
            </a:extLst>
          </p:cNvPr>
          <p:cNvSpPr txBox="1">
            <a:spLocks/>
          </p:cNvSpPr>
          <p:nvPr/>
        </p:nvSpPr>
        <p:spPr>
          <a:xfrm rot="16200000">
            <a:off x="-683824" y="1607533"/>
            <a:ext cx="1994063" cy="2794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68275" indent="-168275" algn="l" defTabSz="3429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525"/>
              </a:spcAft>
              <a:buClr>
                <a:schemeClr val="bg2"/>
              </a:buClr>
              <a:buSzPct val="90000"/>
              <a:buFont typeface="Century Gothic" panose="020B0502020202020204" pitchFamily="34" charset="0"/>
              <a:buChar char="▌"/>
              <a:tabLst>
                <a:tab pos="739379" algn="l"/>
              </a:tabLst>
              <a:defRPr lang="fr-FR" sz="1800" b="1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344488" indent="-176213" algn="l" defTabSz="342900" rtl="0" eaLnBrk="1" latinLnBrk="0" hangingPunct="1">
              <a:spcBef>
                <a:spcPts val="225"/>
              </a:spcBef>
              <a:spcAft>
                <a:spcPts val="450"/>
              </a:spcAft>
              <a:buSzPct val="100000"/>
              <a:buFontTx/>
              <a:buBlip>
                <a:blip r:embed="rId3"/>
              </a:buBlip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112713" algn="l" defTabSz="342900" rtl="0" eaLnBrk="1" latinLnBrk="0" hangingPunct="1">
              <a:spcBef>
                <a:spcPts val="0"/>
              </a:spcBef>
              <a:spcAft>
                <a:spcPts val="150"/>
              </a:spcAft>
              <a:buSzPct val="100000"/>
              <a:buFont typeface="Lucida Grande"/>
              <a:buChar char="-"/>
              <a:tabLst/>
              <a:defRPr sz="15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700" dirty="0"/>
              <a:t>Ray  Tracing</a:t>
            </a:r>
          </a:p>
        </p:txBody>
      </p:sp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7353CEB4-681C-43CC-B47B-9D2BEB13CB68}"/>
              </a:ext>
            </a:extLst>
          </p:cNvPr>
          <p:cNvSpPr txBox="1">
            <a:spLocks/>
          </p:cNvSpPr>
          <p:nvPr/>
        </p:nvSpPr>
        <p:spPr>
          <a:xfrm>
            <a:off x="4775525" y="628649"/>
            <a:ext cx="4165923" cy="2794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68275" indent="-168275" algn="l" defTabSz="3429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525"/>
              </a:spcAft>
              <a:buClr>
                <a:schemeClr val="bg2"/>
              </a:buClr>
              <a:buSzPct val="90000"/>
              <a:buFont typeface="Century Gothic" panose="020B0502020202020204" pitchFamily="34" charset="0"/>
              <a:buChar char="▌"/>
              <a:tabLst>
                <a:tab pos="739379" algn="l"/>
              </a:tabLst>
              <a:defRPr lang="fr-FR" sz="1800" b="1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344488" indent="-176213" algn="l" defTabSz="342900" rtl="0" eaLnBrk="1" latinLnBrk="0" hangingPunct="1">
              <a:spcBef>
                <a:spcPts val="225"/>
              </a:spcBef>
              <a:spcAft>
                <a:spcPts val="450"/>
              </a:spcAft>
              <a:buSzPct val="100000"/>
              <a:buFontTx/>
              <a:buBlip>
                <a:blip r:embed="rId3"/>
              </a:buBlip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112713" algn="l" defTabSz="342900" rtl="0" eaLnBrk="1" latinLnBrk="0" hangingPunct="1">
              <a:spcBef>
                <a:spcPts val="0"/>
              </a:spcBef>
              <a:spcAft>
                <a:spcPts val="150"/>
              </a:spcAft>
              <a:buSzPct val="100000"/>
              <a:buFont typeface="Lucida Grande"/>
              <a:buChar char="-"/>
              <a:tabLst/>
              <a:defRPr sz="15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dirty="0">
                <a:solidFill>
                  <a:srgbClr val="FF0000"/>
                </a:solidFill>
              </a:rPr>
              <a:t>Inconvénients</a:t>
            </a:r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F3EE5876-8913-4A78-817B-1377E807BF91}"/>
              </a:ext>
            </a:extLst>
          </p:cNvPr>
          <p:cNvSpPr txBox="1">
            <a:spLocks/>
          </p:cNvSpPr>
          <p:nvPr/>
        </p:nvSpPr>
        <p:spPr>
          <a:xfrm>
            <a:off x="609602" y="628649"/>
            <a:ext cx="4165923" cy="2794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68275" indent="-168275" algn="l" defTabSz="3429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525"/>
              </a:spcAft>
              <a:buClr>
                <a:schemeClr val="bg2"/>
              </a:buClr>
              <a:buSzPct val="90000"/>
              <a:buFont typeface="Century Gothic" panose="020B0502020202020204" pitchFamily="34" charset="0"/>
              <a:buChar char="▌"/>
              <a:tabLst>
                <a:tab pos="739379" algn="l"/>
              </a:tabLst>
              <a:defRPr lang="fr-FR" sz="1800" b="1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344488" indent="-176213" algn="l" defTabSz="342900" rtl="0" eaLnBrk="1" latinLnBrk="0" hangingPunct="1">
              <a:spcBef>
                <a:spcPts val="225"/>
              </a:spcBef>
              <a:spcAft>
                <a:spcPts val="450"/>
              </a:spcAft>
              <a:buSzPct val="100000"/>
              <a:buFontTx/>
              <a:buBlip>
                <a:blip r:embed="rId3"/>
              </a:buBlip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112713" algn="l" defTabSz="342900" rtl="0" eaLnBrk="1" latinLnBrk="0" hangingPunct="1">
              <a:spcBef>
                <a:spcPts val="0"/>
              </a:spcBef>
              <a:spcAft>
                <a:spcPts val="150"/>
              </a:spcAft>
              <a:buSzPct val="100000"/>
              <a:buFont typeface="Lucida Grande"/>
              <a:buChar char="-"/>
              <a:tabLst/>
              <a:defRPr sz="15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dirty="0">
                <a:solidFill>
                  <a:srgbClr val="00B050"/>
                </a:solidFill>
              </a:rPr>
              <a:t>Avantages</a:t>
            </a:r>
          </a:p>
        </p:txBody>
      </p:sp>
      <p:sp>
        <p:nvSpPr>
          <p:cNvPr id="19" name="Espace réservé du contenu 2">
            <a:extLst>
              <a:ext uri="{FF2B5EF4-FFF2-40B4-BE49-F238E27FC236}">
                <a16:creationId xmlns:a16="http://schemas.microsoft.com/office/drawing/2014/main" id="{8E6FF241-228F-4CF4-9D29-2D9F6B35848A}"/>
              </a:ext>
            </a:extLst>
          </p:cNvPr>
          <p:cNvSpPr txBox="1">
            <a:spLocks/>
          </p:cNvSpPr>
          <p:nvPr/>
        </p:nvSpPr>
        <p:spPr>
          <a:xfrm rot="16200000">
            <a:off x="-683824" y="3429081"/>
            <a:ext cx="1994063" cy="27940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68275" indent="-168275" algn="l" defTabSz="3429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525"/>
              </a:spcAft>
              <a:buClr>
                <a:schemeClr val="bg2"/>
              </a:buClr>
              <a:buSzPct val="90000"/>
              <a:buFont typeface="Century Gothic" panose="020B0502020202020204" pitchFamily="34" charset="0"/>
              <a:buChar char="▌"/>
              <a:tabLst>
                <a:tab pos="739379" algn="l"/>
              </a:tabLst>
              <a:defRPr lang="fr-FR" sz="1800" b="1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344488" indent="-176213" algn="l" defTabSz="342900" rtl="0" eaLnBrk="1" latinLnBrk="0" hangingPunct="1">
              <a:spcBef>
                <a:spcPts val="225"/>
              </a:spcBef>
              <a:spcAft>
                <a:spcPts val="450"/>
              </a:spcAft>
              <a:buSzPct val="100000"/>
              <a:buFontTx/>
              <a:buBlip>
                <a:blip r:embed="rId3"/>
              </a:buBlip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112713" algn="l" defTabSz="342900" rtl="0" eaLnBrk="1" latinLnBrk="0" hangingPunct="1">
              <a:spcBef>
                <a:spcPts val="0"/>
              </a:spcBef>
              <a:spcAft>
                <a:spcPts val="150"/>
              </a:spcAft>
              <a:buSzPct val="100000"/>
              <a:buFont typeface="Lucida Grande"/>
              <a:buChar char="-"/>
              <a:tabLst/>
              <a:defRPr sz="15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700" dirty="0"/>
              <a:t>DLSS</a:t>
            </a:r>
          </a:p>
        </p:txBody>
      </p:sp>
      <p:sp>
        <p:nvSpPr>
          <p:cNvPr id="21" name="Espace réservé du contenu 2">
            <a:extLst>
              <a:ext uri="{FF2B5EF4-FFF2-40B4-BE49-F238E27FC236}">
                <a16:creationId xmlns:a16="http://schemas.microsoft.com/office/drawing/2014/main" id="{351F2778-CA47-4821-9DCC-FBFCFFF5F69F}"/>
              </a:ext>
            </a:extLst>
          </p:cNvPr>
          <p:cNvSpPr txBox="1">
            <a:spLocks/>
          </p:cNvSpPr>
          <p:nvPr/>
        </p:nvSpPr>
        <p:spPr>
          <a:xfrm>
            <a:off x="609600" y="1047749"/>
            <a:ext cx="4137089" cy="16637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68275" indent="-168275" algn="l" defTabSz="3429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525"/>
              </a:spcAft>
              <a:buClr>
                <a:schemeClr val="bg2"/>
              </a:buClr>
              <a:buSzPct val="90000"/>
              <a:buFont typeface="Century Gothic" panose="020B0502020202020204" pitchFamily="34" charset="0"/>
              <a:buChar char="▌"/>
              <a:tabLst>
                <a:tab pos="739379" algn="l"/>
              </a:tabLst>
              <a:defRPr lang="fr-FR" sz="1800" b="1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344488" indent="-176213" algn="l" defTabSz="342900" rtl="0" eaLnBrk="1" latinLnBrk="0" hangingPunct="1">
              <a:spcBef>
                <a:spcPts val="225"/>
              </a:spcBef>
              <a:spcAft>
                <a:spcPts val="450"/>
              </a:spcAft>
              <a:buSzPct val="100000"/>
              <a:buFontTx/>
              <a:buBlip>
                <a:blip r:embed="rId3"/>
              </a:buBlip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112713" algn="l" defTabSz="342900" rtl="0" eaLnBrk="1" latinLnBrk="0" hangingPunct="1">
              <a:spcBef>
                <a:spcPts val="0"/>
              </a:spcBef>
              <a:spcAft>
                <a:spcPts val="150"/>
              </a:spcAft>
              <a:buSzPct val="100000"/>
              <a:buFont typeface="Lucida Grande"/>
              <a:buChar char="-"/>
              <a:tabLst/>
              <a:defRPr sz="15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Beauté de l’image.</a:t>
            </a:r>
          </a:p>
          <a:p>
            <a:r>
              <a:rPr lang="fr-FR" dirty="0"/>
              <a:t>Rendu de la lumière fidèle à la réalité.</a:t>
            </a:r>
          </a:p>
          <a:p>
            <a:r>
              <a:rPr lang="fr-FR" dirty="0"/>
              <a:t>Immersion grandement améliorée.</a:t>
            </a:r>
          </a:p>
          <a:p>
            <a:pPr marL="168275" lvl="1" indent="0">
              <a:buFontTx/>
              <a:buNone/>
            </a:pPr>
            <a:endParaRPr lang="fr-FR" dirty="0"/>
          </a:p>
        </p:txBody>
      </p:sp>
      <p:sp>
        <p:nvSpPr>
          <p:cNvPr id="22" name="Espace réservé du contenu 2">
            <a:extLst>
              <a:ext uri="{FF2B5EF4-FFF2-40B4-BE49-F238E27FC236}">
                <a16:creationId xmlns:a16="http://schemas.microsoft.com/office/drawing/2014/main" id="{E4E54969-D24C-4951-BD09-C2D150A5528B}"/>
              </a:ext>
            </a:extLst>
          </p:cNvPr>
          <p:cNvSpPr txBox="1">
            <a:spLocks/>
          </p:cNvSpPr>
          <p:nvPr/>
        </p:nvSpPr>
        <p:spPr>
          <a:xfrm>
            <a:off x="595185" y="2851147"/>
            <a:ext cx="4137089" cy="16637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68275" indent="-168275" algn="l" defTabSz="3429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525"/>
              </a:spcAft>
              <a:buClr>
                <a:schemeClr val="bg2"/>
              </a:buClr>
              <a:buSzPct val="90000"/>
              <a:buFont typeface="Century Gothic" panose="020B0502020202020204" pitchFamily="34" charset="0"/>
              <a:buChar char="▌"/>
              <a:tabLst>
                <a:tab pos="739379" algn="l"/>
              </a:tabLst>
              <a:defRPr lang="fr-FR" sz="1800" b="1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344488" indent="-176213" algn="l" defTabSz="342900" rtl="0" eaLnBrk="1" latinLnBrk="0" hangingPunct="1">
              <a:spcBef>
                <a:spcPts val="225"/>
              </a:spcBef>
              <a:spcAft>
                <a:spcPts val="450"/>
              </a:spcAft>
              <a:buSzPct val="100000"/>
              <a:buFontTx/>
              <a:buBlip>
                <a:blip r:embed="rId3"/>
              </a:buBlip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112713" algn="l" defTabSz="342900" rtl="0" eaLnBrk="1" latinLnBrk="0" hangingPunct="1">
              <a:spcBef>
                <a:spcPts val="0"/>
              </a:spcBef>
              <a:spcAft>
                <a:spcPts val="150"/>
              </a:spcAft>
              <a:buSzPct val="100000"/>
              <a:buFont typeface="Lucida Grande"/>
              <a:buChar char="-"/>
              <a:tabLst/>
              <a:defRPr sz="15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Augmente la fluidité.</a:t>
            </a:r>
          </a:p>
          <a:p>
            <a:r>
              <a:rPr lang="fr-FR" dirty="0"/>
              <a:t>Allège la charge appliquée sur la machine.</a:t>
            </a:r>
          </a:p>
        </p:txBody>
      </p:sp>
      <p:sp>
        <p:nvSpPr>
          <p:cNvPr id="23" name="Espace réservé du contenu 2">
            <a:extLst>
              <a:ext uri="{FF2B5EF4-FFF2-40B4-BE49-F238E27FC236}">
                <a16:creationId xmlns:a16="http://schemas.microsoft.com/office/drawing/2014/main" id="{D7810226-CC03-4184-9289-460E6698C8D5}"/>
              </a:ext>
            </a:extLst>
          </p:cNvPr>
          <p:cNvSpPr txBox="1">
            <a:spLocks/>
          </p:cNvSpPr>
          <p:nvPr/>
        </p:nvSpPr>
        <p:spPr>
          <a:xfrm>
            <a:off x="4734151" y="1047747"/>
            <a:ext cx="4137089" cy="16637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68275" indent="-168275" algn="l" defTabSz="3429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525"/>
              </a:spcAft>
              <a:buClr>
                <a:schemeClr val="bg2"/>
              </a:buClr>
              <a:buSzPct val="90000"/>
              <a:buFont typeface="Century Gothic" panose="020B0502020202020204" pitchFamily="34" charset="0"/>
              <a:buChar char="▌"/>
              <a:tabLst>
                <a:tab pos="739379" algn="l"/>
              </a:tabLst>
              <a:defRPr lang="fr-FR" sz="1800" b="1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344488" indent="-176213" algn="l" defTabSz="342900" rtl="0" eaLnBrk="1" latinLnBrk="0" hangingPunct="1">
              <a:spcBef>
                <a:spcPts val="225"/>
              </a:spcBef>
              <a:spcAft>
                <a:spcPts val="450"/>
              </a:spcAft>
              <a:buSzPct val="100000"/>
              <a:buFontTx/>
              <a:buBlip>
                <a:blip r:embed="rId3"/>
              </a:buBlip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112713" algn="l" defTabSz="342900" rtl="0" eaLnBrk="1" latinLnBrk="0" hangingPunct="1">
              <a:spcBef>
                <a:spcPts val="0"/>
              </a:spcBef>
              <a:spcAft>
                <a:spcPts val="150"/>
              </a:spcAft>
              <a:buSzPct val="100000"/>
              <a:buFont typeface="Lucida Grande"/>
              <a:buChar char="-"/>
              <a:tabLst/>
              <a:defRPr sz="15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Grosse puissance de calcul requise.</a:t>
            </a:r>
          </a:p>
        </p:txBody>
      </p:sp>
      <p:sp>
        <p:nvSpPr>
          <p:cNvPr id="24" name="Espace réservé du contenu 2">
            <a:extLst>
              <a:ext uri="{FF2B5EF4-FFF2-40B4-BE49-F238E27FC236}">
                <a16:creationId xmlns:a16="http://schemas.microsoft.com/office/drawing/2014/main" id="{B60C33AE-824B-42AF-A08A-232E800E2E2C}"/>
              </a:ext>
            </a:extLst>
          </p:cNvPr>
          <p:cNvSpPr txBox="1">
            <a:spLocks/>
          </p:cNvSpPr>
          <p:nvPr/>
        </p:nvSpPr>
        <p:spPr>
          <a:xfrm>
            <a:off x="4783672" y="2851144"/>
            <a:ext cx="4137089" cy="16637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68275" indent="-168275" algn="l" defTabSz="342900" rtl="0" eaLnBrk="1" latinLnBrk="0" hangingPunct="1">
              <a:lnSpc>
                <a:spcPct val="100000"/>
              </a:lnSpc>
              <a:spcBef>
                <a:spcPts val="450"/>
              </a:spcBef>
              <a:spcAft>
                <a:spcPts val="525"/>
              </a:spcAft>
              <a:buClr>
                <a:schemeClr val="bg2"/>
              </a:buClr>
              <a:buSzPct val="90000"/>
              <a:buFont typeface="Century Gothic" panose="020B0502020202020204" pitchFamily="34" charset="0"/>
              <a:buChar char="▌"/>
              <a:tabLst>
                <a:tab pos="739379" algn="l"/>
              </a:tabLst>
              <a:defRPr lang="fr-FR" sz="1800" b="1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344488" indent="-176213" algn="l" defTabSz="342900" rtl="0" eaLnBrk="1" latinLnBrk="0" hangingPunct="1">
              <a:spcBef>
                <a:spcPts val="225"/>
              </a:spcBef>
              <a:spcAft>
                <a:spcPts val="450"/>
              </a:spcAft>
              <a:buSzPct val="100000"/>
              <a:buFontTx/>
              <a:buBlip>
                <a:blip r:embed="rId3"/>
              </a:buBlip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112713" algn="l" defTabSz="342900" rtl="0" eaLnBrk="1" latinLnBrk="0" hangingPunct="1">
              <a:spcBef>
                <a:spcPts val="0"/>
              </a:spcBef>
              <a:spcAft>
                <a:spcPts val="150"/>
              </a:spcAft>
              <a:buSzPct val="100000"/>
              <a:buFont typeface="Lucida Grande"/>
              <a:buChar char="-"/>
              <a:tabLst/>
              <a:defRPr sz="15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Qualité d’image pas aussi nette qu’avec une résolution native.</a:t>
            </a:r>
          </a:p>
          <a:p>
            <a:r>
              <a:rPr lang="fr-FR" dirty="0"/>
              <a:t>Quelques défaut visuels.</a:t>
            </a:r>
          </a:p>
          <a:p>
            <a:r>
              <a:rPr lang="fr-FR"/>
              <a:t>Technologie propriétaire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8347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CE46B4-2C39-4641-97F9-7FB62E99F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F5597"/>
                </a:solidFill>
              </a:rPr>
              <a:t>Sources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47B624C-A39F-43B7-959D-F14F550C1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Informations globales </a:t>
            </a:r>
          </a:p>
          <a:p>
            <a:pPr lvl="1"/>
            <a:r>
              <a:rPr lang="fr-FR" dirty="0">
                <a:hlinkClick r:id="rId2"/>
              </a:rPr>
              <a:t>https://www.google.com/</a:t>
            </a:r>
            <a:endParaRPr lang="fr-FR" dirty="0"/>
          </a:p>
          <a:p>
            <a:pPr lvl="1"/>
            <a:r>
              <a:rPr lang="fr-FR" dirty="0"/>
              <a:t>Mes connaissances</a:t>
            </a:r>
          </a:p>
          <a:p>
            <a:pPr lvl="1"/>
            <a:r>
              <a:rPr lang="fr-FR" dirty="0">
                <a:hlinkClick r:id="rId3"/>
              </a:rPr>
              <a:t>https://chat.openai.com/</a:t>
            </a:r>
            <a:r>
              <a:rPr lang="fr-FR" dirty="0"/>
              <a:t> </a:t>
            </a:r>
          </a:p>
          <a:p>
            <a:r>
              <a:rPr lang="fr-FR" dirty="0"/>
              <a:t>DLSS et Ray Tracing</a:t>
            </a:r>
          </a:p>
          <a:p>
            <a:pPr lvl="1"/>
            <a:r>
              <a:rPr lang="fr-FR" dirty="0">
                <a:hlinkClick r:id="rId4"/>
              </a:rPr>
              <a:t>https://leclaireur.fnac.com/article/235036-cest-quoi-le-ray-tracing-et-pourquoi-ca-affole-lindustrie-du-jeu-video/</a:t>
            </a:r>
            <a:endParaRPr lang="fr-FR" dirty="0"/>
          </a:p>
          <a:p>
            <a:pPr lvl="1"/>
            <a:r>
              <a:rPr lang="fr-FR" dirty="0">
                <a:hlinkClick r:id="rId5"/>
              </a:rPr>
              <a:t>https://www.tomsguide.fr/dlss-voici-tout-ce-que-vous-devez-savoir-sur-la-technologie-de-nvidia/</a:t>
            </a:r>
            <a:r>
              <a:rPr lang="fr-FR" dirty="0"/>
              <a:t> </a:t>
            </a:r>
          </a:p>
          <a:p>
            <a:pPr lvl="1"/>
            <a:r>
              <a:rPr lang="fr-FR" dirty="0">
                <a:hlinkClick r:id="rId6"/>
              </a:rPr>
              <a:t>https://fr.wikipedia.org/wiki/Ray_tracing#:~:text=en%20temps%20r%C3%A9el.-,Le%20d%C3%A9but%20de%20l'utilisation%20du%20ray%20tracing,que%20DreamWorks%20ou%20encore%20Pixar</a:t>
            </a:r>
            <a:r>
              <a:rPr lang="fr-FR" dirty="0"/>
              <a:t>.</a:t>
            </a:r>
          </a:p>
          <a:p>
            <a:pPr lvl="1"/>
            <a:r>
              <a:rPr lang="fr-FR" dirty="0">
                <a:hlinkClick r:id="rId7"/>
              </a:rPr>
              <a:t>https://www.nvidia.com/fr-fr/geforce/technologies/dlss/</a:t>
            </a:r>
            <a:r>
              <a:rPr lang="fr-FR" dirty="0"/>
              <a:t> </a:t>
            </a:r>
          </a:p>
        </p:txBody>
      </p:sp>
      <p:pic>
        <p:nvPicPr>
          <p:cNvPr id="5" name="Picture 2" descr="Google Images — Wikipédia">
            <a:extLst>
              <a:ext uri="{FF2B5EF4-FFF2-40B4-BE49-F238E27FC236}">
                <a16:creationId xmlns:a16="http://schemas.microsoft.com/office/drawing/2014/main" id="{FEBCAB30-D124-44E5-84AA-DCA5DCD911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4" b="731"/>
          <a:stretch/>
        </p:blipFill>
        <p:spPr bwMode="auto">
          <a:xfrm>
            <a:off x="2255984" y="122147"/>
            <a:ext cx="985755" cy="33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Sticker for Sale avec l'œuvre « Logo GPT-3 pour le chat » de l'artiste Mr  Shy | Redbubble">
            <a:extLst>
              <a:ext uri="{FF2B5EF4-FFF2-40B4-BE49-F238E27FC236}">
                <a16:creationId xmlns:a16="http://schemas.microsoft.com/office/drawing/2014/main" id="{0CF4AF81-5175-47A1-8900-373EF83534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5" t="9107" r="8169" b="7599"/>
          <a:stretch/>
        </p:blipFill>
        <p:spPr bwMode="auto">
          <a:xfrm>
            <a:off x="1554532" y="36214"/>
            <a:ext cx="495533" cy="499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8222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22B8F9-587A-4E17-AEB5-A83699DC7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DD4CF2A-E9E3-40F7-83B1-C8B60C3020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792" y="666750"/>
            <a:ext cx="6474300" cy="3848101"/>
          </a:xfrm>
        </p:spPr>
        <p:txBody>
          <a:bodyPr>
            <a:normAutofit lnSpcReduction="10000"/>
          </a:bodyPr>
          <a:lstStyle/>
          <a:p>
            <a:endParaRPr lang="fr-FR" dirty="0"/>
          </a:p>
          <a:p>
            <a:r>
              <a:rPr lang="fr-FR" dirty="0"/>
              <a:t>Définitions.</a:t>
            </a:r>
          </a:p>
          <a:p>
            <a:r>
              <a:rPr lang="fr-FR" dirty="0"/>
              <a:t>Histoire.</a:t>
            </a:r>
          </a:p>
          <a:p>
            <a:r>
              <a:rPr lang="fr-FR" dirty="0"/>
              <a:t>Résolutions.</a:t>
            </a:r>
          </a:p>
          <a:p>
            <a:r>
              <a:rPr lang="fr-FR" dirty="0"/>
              <a:t>Principes de fonctionnement.</a:t>
            </a:r>
          </a:p>
          <a:p>
            <a:r>
              <a:rPr lang="fr-FR" dirty="0"/>
              <a:t>Différentes versions du DLSS.</a:t>
            </a:r>
          </a:p>
          <a:p>
            <a:r>
              <a:rPr lang="fr-FR" dirty="0"/>
              <a:t>Exemples de Situation avec et sans le Ray Tracing.</a:t>
            </a:r>
          </a:p>
          <a:p>
            <a:r>
              <a:rPr lang="fr-FR" dirty="0"/>
              <a:t>Exemples de Situation avec et sans le DLSS.</a:t>
            </a:r>
          </a:p>
          <a:p>
            <a:r>
              <a:rPr lang="fr-FR" dirty="0"/>
              <a:t>Avantages et inconvénients.</a:t>
            </a:r>
          </a:p>
          <a:p>
            <a:r>
              <a:rPr lang="fr-FR" dirty="0"/>
              <a:t>Sources.</a:t>
            </a:r>
          </a:p>
        </p:txBody>
      </p:sp>
      <p:pic>
        <p:nvPicPr>
          <p:cNvPr id="2050" name="Picture 2" descr="Sommaire - Icônes fichiers et dossiers gratuites">
            <a:extLst>
              <a:ext uri="{FF2B5EF4-FFF2-40B4-BE49-F238E27FC236}">
                <a16:creationId xmlns:a16="http://schemas.microsoft.com/office/drawing/2014/main" id="{24BC7675-97B5-417A-8B8E-B253A942FE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8092" y="612693"/>
            <a:ext cx="2577939" cy="2577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427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80545B6-5219-484F-9326-550FA4B38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65" y="1"/>
            <a:ext cx="8674683" cy="561836"/>
          </a:xfrm>
        </p:spPr>
        <p:txBody>
          <a:bodyPr/>
          <a:lstStyle/>
          <a:p>
            <a:r>
              <a:rPr lang="fr-FR" dirty="0"/>
              <a:t>Définitions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0E6FD04-B188-4EFD-905F-9BDAA4A77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525" y="666750"/>
            <a:ext cx="6039801" cy="3848100"/>
          </a:xfrm>
        </p:spPr>
        <p:txBody>
          <a:bodyPr>
            <a:normAutofit/>
          </a:bodyPr>
          <a:lstStyle/>
          <a:p>
            <a:r>
              <a:rPr lang="fr-FR" dirty="0"/>
              <a:t>Qu’est ce que le Ray Tracing ?</a:t>
            </a:r>
          </a:p>
          <a:p>
            <a:pPr lvl="1"/>
            <a:r>
              <a:rPr lang="fr-FR" dirty="0"/>
              <a:t>Traçage de rayon.</a:t>
            </a:r>
          </a:p>
          <a:p>
            <a:pPr lvl="1"/>
            <a:r>
              <a:rPr lang="fr-FR" dirty="0"/>
              <a:t>Simule le comportement de la lumière dans un environnement 3D.</a:t>
            </a:r>
          </a:p>
          <a:p>
            <a:r>
              <a:rPr lang="fr-FR" dirty="0"/>
              <a:t>Qu’est ce que le DLSS ?</a:t>
            </a:r>
          </a:p>
          <a:p>
            <a:pPr lvl="1"/>
            <a:r>
              <a:rPr lang="fr-FR" dirty="0" err="1"/>
              <a:t>Deep</a:t>
            </a:r>
            <a:r>
              <a:rPr lang="fr-FR" dirty="0"/>
              <a:t> Learning Super Sampling (super échantillonnage assisté par l’intelligence artificielle).</a:t>
            </a:r>
          </a:p>
          <a:p>
            <a:pPr lvl="1"/>
            <a:r>
              <a:rPr lang="fr-FR" dirty="0"/>
              <a:t>Génère une image en faible résolution puis l’étire pour atteindre la résolution souhaitée.</a:t>
            </a:r>
          </a:p>
        </p:txBody>
      </p:sp>
      <p:pic>
        <p:nvPicPr>
          <p:cNvPr id="3074" name="Picture 2" descr="GeForce™ RTX 4090 SUPRIM X 24G | Cartes graphiques MSI">
            <a:extLst>
              <a:ext uri="{FF2B5EF4-FFF2-40B4-BE49-F238E27FC236}">
                <a16:creationId xmlns:a16="http://schemas.microsoft.com/office/drawing/2014/main" id="{5C0C826F-B662-4398-B202-E7B837A25A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9163" y="561837"/>
            <a:ext cx="3047544" cy="2437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357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8AE8F4-6959-4AE1-B43D-4D906AE13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Histoire</a:t>
            </a:r>
            <a:endParaRPr lang="en-US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B587486-166B-455C-8954-770C017AC5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792" y="666750"/>
            <a:ext cx="8753208" cy="3848101"/>
          </a:xfrm>
        </p:spPr>
        <p:txBody>
          <a:bodyPr/>
          <a:lstStyle/>
          <a:p>
            <a:r>
              <a:rPr lang="en-US" dirty="0"/>
              <a:t>Ray Tracing</a:t>
            </a:r>
          </a:p>
          <a:p>
            <a:pPr lvl="1"/>
            <a:r>
              <a:rPr lang="en-US" dirty="0" err="1"/>
              <a:t>Présenté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1968 par Artur Appel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apparait</a:t>
            </a:r>
            <a:r>
              <a:rPr lang="en-US" dirty="0"/>
              <a:t> </a:t>
            </a:r>
            <a:r>
              <a:rPr lang="en-US" dirty="0" err="1"/>
              <a:t>réellement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1986.</a:t>
            </a:r>
          </a:p>
          <a:p>
            <a:pPr lvl="1"/>
            <a:r>
              <a:rPr lang="en-US" dirty="0" err="1"/>
              <a:t>Utilisé</a:t>
            </a:r>
            <a:r>
              <a:rPr lang="en-US" dirty="0"/>
              <a:t> par des studio </a:t>
            </a:r>
            <a:r>
              <a:rPr lang="en-US" dirty="0" err="1"/>
              <a:t>comme</a:t>
            </a:r>
            <a:r>
              <a:rPr lang="en-US" dirty="0"/>
              <a:t> DreamWorks et Pixar Avec les films “Cars” et “Toy Story”.</a:t>
            </a:r>
          </a:p>
          <a:p>
            <a:endParaRPr lang="en-US" dirty="0"/>
          </a:p>
          <a:p>
            <a:r>
              <a:rPr lang="en-US" dirty="0"/>
              <a:t>DLSS</a:t>
            </a:r>
          </a:p>
          <a:p>
            <a:pPr lvl="1"/>
            <a:r>
              <a:rPr lang="en-US" dirty="0" err="1"/>
              <a:t>Apparait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2018 avec la </a:t>
            </a:r>
            <a:r>
              <a:rPr lang="en-US" dirty="0" err="1"/>
              <a:t>gamme</a:t>
            </a:r>
            <a:r>
              <a:rPr lang="en-US" dirty="0"/>
              <a:t> des </a:t>
            </a:r>
            <a:r>
              <a:rPr lang="en-US" dirty="0" err="1"/>
              <a:t>cartes</a:t>
            </a:r>
            <a:r>
              <a:rPr lang="en-US" dirty="0"/>
              <a:t> </a:t>
            </a:r>
            <a:r>
              <a:rPr lang="en-US" dirty="0" err="1"/>
              <a:t>graphiques</a:t>
            </a:r>
            <a:r>
              <a:rPr lang="en-US" dirty="0"/>
              <a:t> Nvidia GeForce RTX 2000.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098" name="Picture 2" descr="State Technologies - Workstation &amp; Server">
            <a:extLst>
              <a:ext uri="{FF2B5EF4-FFF2-40B4-BE49-F238E27FC236}">
                <a16:creationId xmlns:a16="http://schemas.microsoft.com/office/drawing/2014/main" id="{E207A62C-241B-4C95-BD03-0B82AF8BF4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9522" y="2775303"/>
            <a:ext cx="2184464" cy="1820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Lancement de la GeForce RTX 2060 : Turing pour tous les joueurs">
            <a:extLst>
              <a:ext uri="{FF2B5EF4-FFF2-40B4-BE49-F238E27FC236}">
                <a16:creationId xmlns:a16="http://schemas.microsoft.com/office/drawing/2014/main" id="{44459872-8989-49F5-9736-2E47CEFDC0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196" y="2533842"/>
            <a:ext cx="2303310" cy="2303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0934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07C30B5-284D-4606-8456-2A81804A5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Résolutions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005123-AED0-401A-B059-823E16200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792" y="666750"/>
            <a:ext cx="6340318" cy="3848101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1K</a:t>
            </a:r>
          </a:p>
          <a:p>
            <a:pPr lvl="1"/>
            <a:r>
              <a:rPr lang="fr-FR" dirty="0"/>
              <a:t>1920 pixels par 1080 pixels.</a:t>
            </a:r>
          </a:p>
          <a:p>
            <a:pPr lvl="1"/>
            <a:r>
              <a:rPr lang="fr-FR" dirty="0"/>
              <a:t>Abrégée en 1080p ou FHD (Full High </a:t>
            </a:r>
            <a:r>
              <a:rPr lang="fr-FR" dirty="0" err="1"/>
              <a:t>Definition</a:t>
            </a:r>
            <a:r>
              <a:rPr lang="fr-FR" dirty="0"/>
              <a:t>).</a:t>
            </a:r>
          </a:p>
          <a:p>
            <a:r>
              <a:rPr lang="fr-FR" dirty="0"/>
              <a:t>2K</a:t>
            </a:r>
          </a:p>
          <a:p>
            <a:pPr lvl="1"/>
            <a:r>
              <a:rPr lang="fr-FR" dirty="0"/>
              <a:t>2560 pixels par 1440 pixels</a:t>
            </a:r>
          </a:p>
          <a:p>
            <a:pPr lvl="1"/>
            <a:r>
              <a:rPr lang="fr-FR" dirty="0"/>
              <a:t>Abrégée en 1440p ou WQHD (Wide Quad High </a:t>
            </a:r>
            <a:r>
              <a:rPr lang="fr-FR" dirty="0" err="1"/>
              <a:t>Definition</a:t>
            </a:r>
            <a:r>
              <a:rPr lang="fr-FR" dirty="0"/>
              <a:t>).</a:t>
            </a:r>
          </a:p>
          <a:p>
            <a:r>
              <a:rPr lang="fr-FR" dirty="0"/>
              <a:t>4K</a:t>
            </a:r>
          </a:p>
          <a:p>
            <a:pPr lvl="1"/>
            <a:r>
              <a:rPr lang="fr-FR" dirty="0"/>
              <a:t>3840 pixels par 2160 pixels</a:t>
            </a:r>
          </a:p>
          <a:p>
            <a:pPr lvl="1"/>
            <a:r>
              <a:rPr lang="fr-FR" dirty="0"/>
              <a:t>Abrégée en 2160p ou 4K UHD (Ultra High </a:t>
            </a:r>
            <a:r>
              <a:rPr lang="fr-FR" dirty="0" err="1"/>
              <a:t>Definition</a:t>
            </a:r>
            <a:r>
              <a:rPr lang="fr-FR" dirty="0"/>
              <a:t>).</a:t>
            </a:r>
          </a:p>
          <a:p>
            <a:r>
              <a:rPr lang="fr-FR" dirty="0"/>
              <a:t>8K</a:t>
            </a:r>
          </a:p>
          <a:p>
            <a:pPr lvl="1"/>
            <a:r>
              <a:rPr lang="fr-FR" dirty="0"/>
              <a:t>7680 pixels par 4320 pixels.</a:t>
            </a:r>
          </a:p>
          <a:p>
            <a:pPr lvl="1"/>
            <a:r>
              <a:rPr lang="fr-FR" dirty="0"/>
              <a:t>Abrégée en 4320p ou 8K UHD.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47866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A3E89A-520E-4216-822F-43EF99389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Principes de fonctionnement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AF71C78-F9BB-4A31-89BE-1F080F60F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65" y="666750"/>
            <a:ext cx="5136086" cy="3848101"/>
          </a:xfrm>
        </p:spPr>
        <p:txBody>
          <a:bodyPr>
            <a:normAutofit lnSpcReduction="10000"/>
          </a:bodyPr>
          <a:lstStyle/>
          <a:p>
            <a:r>
              <a:rPr lang="fr-FR" dirty="0"/>
              <a:t>Ray Tracing</a:t>
            </a:r>
          </a:p>
          <a:p>
            <a:pPr lvl="1"/>
            <a:r>
              <a:rPr lang="fr-FR" dirty="0"/>
              <a:t>Réflexion.</a:t>
            </a:r>
          </a:p>
          <a:p>
            <a:pPr lvl="1"/>
            <a:r>
              <a:rPr lang="fr-FR" dirty="0"/>
              <a:t>Réfraction.</a:t>
            </a:r>
          </a:p>
          <a:p>
            <a:pPr lvl="1"/>
            <a:r>
              <a:rPr lang="fr-FR" dirty="0"/>
              <a:t>Chaque pixel reçoit un rayon de lumière calculé en temps réel. </a:t>
            </a:r>
          </a:p>
          <a:p>
            <a:pPr lvl="1"/>
            <a:endParaRPr lang="fr-FR" dirty="0"/>
          </a:p>
          <a:p>
            <a:pPr marL="168275" lvl="1" indent="0">
              <a:buNone/>
            </a:pPr>
            <a:endParaRPr lang="fr-FR" dirty="0"/>
          </a:p>
          <a:p>
            <a:r>
              <a:rPr lang="fr-FR" dirty="0"/>
              <a:t>DLSS</a:t>
            </a:r>
          </a:p>
          <a:p>
            <a:pPr lvl="1"/>
            <a:r>
              <a:rPr lang="fr-FR" dirty="0"/>
              <a:t>Génère les pixels de l’image manquant grâce à l’intelligence artificielle. </a:t>
            </a:r>
          </a:p>
          <a:p>
            <a:pPr lvl="1"/>
            <a:r>
              <a:rPr lang="fr-FR" dirty="0"/>
              <a:t>Moins couteux en puissance de calcul.</a:t>
            </a:r>
          </a:p>
          <a:p>
            <a:pPr lvl="1"/>
            <a:r>
              <a:rPr lang="fr-FR" dirty="0"/>
              <a:t>Concurrencé par Intel </a:t>
            </a:r>
            <a:r>
              <a:rPr lang="fr-FR" dirty="0" err="1"/>
              <a:t>XeSS</a:t>
            </a:r>
            <a:r>
              <a:rPr lang="fr-FR" dirty="0"/>
              <a:t> (Xe Super Sampling) et AMD FSR (</a:t>
            </a:r>
            <a:r>
              <a:rPr lang="fr-FR" dirty="0" err="1"/>
              <a:t>FidelityFX</a:t>
            </a:r>
            <a:r>
              <a:rPr lang="fr-FR" dirty="0"/>
              <a:t> Super </a:t>
            </a:r>
            <a:r>
              <a:rPr lang="fr-FR" dirty="0" err="1"/>
              <a:t>Resolution</a:t>
            </a:r>
            <a:r>
              <a:rPr lang="fr-FR" dirty="0"/>
              <a:t>).</a:t>
            </a:r>
          </a:p>
          <a:p>
            <a:pPr lvl="1"/>
            <a:endParaRPr lang="fr-FR" dirty="0"/>
          </a:p>
        </p:txBody>
      </p:sp>
      <p:pic>
        <p:nvPicPr>
          <p:cNvPr id="5" name="Picture 4" descr="Minecraft with RTX for Windows 10 | NVIDIA">
            <a:extLst>
              <a:ext uri="{FF2B5EF4-FFF2-40B4-BE49-F238E27FC236}">
                <a16:creationId xmlns:a16="http://schemas.microsoft.com/office/drawing/2014/main" id="{02A0262B-D91F-4C5A-B1D8-29FF68D723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4802" y="561837"/>
            <a:ext cx="3509068" cy="1973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RTX Remix : oubliez les GeForce RTX 4000, la vraie innovation de Nvidia est  là">
            <a:extLst>
              <a:ext uri="{FF2B5EF4-FFF2-40B4-BE49-F238E27FC236}">
                <a16:creationId xmlns:a16="http://schemas.microsoft.com/office/drawing/2014/main" id="{FEA442C3-522F-443C-9897-860BEEAB52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0331" y="2571750"/>
            <a:ext cx="3458010" cy="1945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5364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AD9524-3F83-4FAD-8905-6271F4DB3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Différentes versions du DLSS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EC2AC59-F98A-4D59-864F-D93724D081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DLSS 1.0</a:t>
            </a:r>
          </a:p>
          <a:p>
            <a:pPr lvl="1"/>
            <a:r>
              <a:rPr lang="fr-FR" dirty="0"/>
              <a:t>Génération d’images en faible résolution puis étirement à la résolution souhaitée. </a:t>
            </a:r>
          </a:p>
          <a:p>
            <a:pPr lvl="1"/>
            <a:r>
              <a:rPr lang="fr-FR" dirty="0"/>
              <a:t>Possibilité de bugs graphiques (artefacts).</a:t>
            </a:r>
          </a:p>
          <a:p>
            <a:r>
              <a:rPr lang="fr-FR" dirty="0"/>
              <a:t>DLSS 2.0</a:t>
            </a:r>
          </a:p>
          <a:p>
            <a:pPr lvl="1"/>
            <a:r>
              <a:rPr lang="fr-FR" dirty="0"/>
              <a:t>Amélioration de la qualité graphique globale. </a:t>
            </a:r>
          </a:p>
          <a:p>
            <a:pPr lvl="1"/>
            <a:r>
              <a:rPr lang="fr-FR" dirty="0"/>
              <a:t>réduction conséquente du nombre d’artefacts.</a:t>
            </a:r>
          </a:p>
          <a:p>
            <a:r>
              <a:rPr lang="fr-FR" dirty="0"/>
              <a:t>DLSS 3.0</a:t>
            </a:r>
          </a:p>
          <a:p>
            <a:pPr lvl="1"/>
            <a:r>
              <a:rPr lang="fr-FR" dirty="0"/>
              <a:t>Introduction du principe de Frame Génération (génération d’image).</a:t>
            </a:r>
          </a:p>
          <a:p>
            <a:r>
              <a:rPr lang="fr-FR" dirty="0"/>
              <a:t>DLSS 3.5</a:t>
            </a:r>
          </a:p>
          <a:p>
            <a:pPr lvl="1"/>
            <a:r>
              <a:rPr lang="fr-FR" dirty="0"/>
              <a:t>Corrige les imperfections du Ray tracing en reconstruisant les pixels concernés.</a:t>
            </a:r>
          </a:p>
        </p:txBody>
      </p:sp>
      <p:pic>
        <p:nvPicPr>
          <p:cNvPr id="10242" name="Picture 2" descr="Nvidia announces DLSS 2.0 to appease fans over next gen GPU delays -  NotebookCheck.net News">
            <a:extLst>
              <a:ext uri="{FF2B5EF4-FFF2-40B4-BE49-F238E27FC236}">
                <a16:creationId xmlns:a16="http://schemas.microsoft.com/office/drawing/2014/main" id="{FC991596-84E7-4FDE-8C61-118EDDDC28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3975" y="1383204"/>
            <a:ext cx="2317473" cy="1786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8629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CE46B4-2C39-4641-97F9-7FB62E99F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Exemples de Situation avec et sans le Ray Tracing (1/2)</a:t>
            </a:r>
          </a:p>
        </p:txBody>
      </p:sp>
      <p:pic>
        <p:nvPicPr>
          <p:cNvPr id="8194" name="Picture 2" descr="Minecraft RTX 2060 Ray Tracing Beta (On vs. Off) - YouTube">
            <a:extLst>
              <a:ext uri="{FF2B5EF4-FFF2-40B4-BE49-F238E27FC236}">
                <a16:creationId xmlns:a16="http://schemas.microsoft.com/office/drawing/2014/main" id="{C4782D7D-8B67-42E2-9D8A-9A9362D645B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1629" y="666750"/>
            <a:ext cx="6841066" cy="384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1986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CA176C-F8C4-4D72-94D8-E87084E5F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Exemples de Situation avec et sans le Ray Tracing (2/2)</a:t>
            </a:r>
            <a:endParaRPr lang="en-US" dirty="0"/>
          </a:p>
        </p:txBody>
      </p:sp>
      <p:pic>
        <p:nvPicPr>
          <p:cNvPr id="9220" name="Picture 4" descr="Nvidia DLSS, Ray Tracing, RTX IO,... explications – JVMag.ch">
            <a:extLst>
              <a:ext uri="{FF2B5EF4-FFF2-40B4-BE49-F238E27FC236}">
                <a16:creationId xmlns:a16="http://schemas.microsoft.com/office/drawing/2014/main" id="{5653CC51-6765-4064-AE89-D066092A7C6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1629" y="666750"/>
            <a:ext cx="6841066" cy="384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5418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2" val="a57fcc416eb8d4fb1b22fa3cc8c045595dbc87"/>
  <p:tag name="ISPRING_RESOURCE_PATHS_HASH_PRESENTER" val="43c9451427ba15b6cf8b1b95558292c7785ae1"/>
</p:tagLst>
</file>

<file path=ppt/theme/theme1.xml><?xml version="1.0" encoding="utf-8"?>
<a:theme xmlns:a="http://schemas.openxmlformats.org/drawingml/2006/main" name="global_16.9_VF">
  <a:themeElements>
    <a:clrScheme name="01">
      <a:dk1>
        <a:srgbClr val="242A75"/>
      </a:dk1>
      <a:lt1>
        <a:srgbClr val="FFFFFF"/>
      </a:lt1>
      <a:dk2>
        <a:srgbClr val="242A75"/>
      </a:dk2>
      <a:lt2>
        <a:srgbClr val="309DB5"/>
      </a:lt2>
      <a:accent1>
        <a:srgbClr val="B42573"/>
      </a:accent1>
      <a:accent2>
        <a:srgbClr val="7D7EAB"/>
      </a:accent2>
      <a:accent3>
        <a:srgbClr val="69A3B9"/>
      </a:accent3>
      <a:accent4>
        <a:srgbClr val="253746"/>
      </a:accent4>
      <a:accent5>
        <a:srgbClr val="C3D600"/>
      </a:accent5>
      <a:accent6>
        <a:srgbClr val="E1CD00"/>
      </a:accent6>
      <a:hlink>
        <a:srgbClr val="242A75"/>
      </a:hlink>
      <a:folHlink>
        <a:srgbClr val="242A75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9525" cmpd="sng">
          <a:solidFill>
            <a:schemeClr val="bg2"/>
          </a:solidFill>
          <a:prstDash val="dash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ésentation23" id="{72344226-B95F-3A49-8C7D-0EEDA1B0D97F}" vid="{491DDD7D-C24C-E84A-A743-68B6F377417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c4b477b7-b45b-4633-aa19-2aca1335f9d0" Revision="1" Stencil="System.MyShapes" StencilVersion="1.0"/>
</Control>
</file>

<file path=customXml/itemProps1.xml><?xml version="1.0" encoding="utf-8"?>
<ds:datastoreItem xmlns:ds="http://schemas.openxmlformats.org/officeDocument/2006/customXml" ds:itemID="{B181E9EB-6B60-4A85-A42B-EB20B16E3A16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global_16.9_new_VA</Template>
  <TotalTime>13084</TotalTime>
  <Words>558</Words>
  <Application>Microsoft Office PowerPoint</Application>
  <PresentationFormat>On-screen Show (16:9)</PresentationFormat>
  <Paragraphs>92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Lucida Grande</vt:lpstr>
      <vt:lpstr>global_16.9_VF</vt:lpstr>
      <vt:lpstr>Veille Technologique: Le Ray Tracing et le DLSS</vt:lpstr>
      <vt:lpstr>Sommaire</vt:lpstr>
      <vt:lpstr>Définitions</vt:lpstr>
      <vt:lpstr>Histoire</vt:lpstr>
      <vt:lpstr>Résolutions</vt:lpstr>
      <vt:lpstr>Principes de fonctionnement</vt:lpstr>
      <vt:lpstr>Différentes versions du DLSS</vt:lpstr>
      <vt:lpstr>Exemples de Situation avec et sans le Ray Tracing (1/2)</vt:lpstr>
      <vt:lpstr>Exemples de Situation avec et sans le Ray Tracing (2/2)</vt:lpstr>
      <vt:lpstr>Exemples de Situation avec et sans le DLSS</vt:lpstr>
      <vt:lpstr>Avantages et inconvénients</vt:lpstr>
      <vt:lpstr>Sources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Contrats et SLA</dc:title>
  <dc:creator>Eliot BARRABES</dc:creator>
  <cp:lastModifiedBy>Eliot Barrabes</cp:lastModifiedBy>
  <cp:revision>590</cp:revision>
  <dcterms:created xsi:type="dcterms:W3CDTF">2017-01-11T15:45:22Z</dcterms:created>
  <dcterms:modified xsi:type="dcterms:W3CDTF">2024-03-19T13:10:31Z</dcterms:modified>
  <cp:category>CEJMA</cp:category>
</cp:coreProperties>
</file>

<file path=docProps/thumbnail.jpeg>
</file>